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2F75-AEB5-FE7B-7829-4879E81CE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8CB7A-D8DE-E461-E074-708C2C670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1A2A-C4E4-6BC2-555C-B92444A7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2F05-44C0-896E-F7C6-BD66BD8E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76848-A888-41CB-61C0-6CBE8BB4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986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A186-BA05-3001-8592-5AEDAE6B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AE3E3-AB0C-162F-DD4A-2328D6447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8CEA-2046-8907-91B6-2166EF57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2251A-B840-F4C7-47AB-4418288E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2690B-6745-46A8-DDF6-A402C754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2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32533-DA02-846C-757D-CFACA7269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F4B25-BBAB-1E31-13B9-334528167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2980E-6DE9-F39B-1CD4-645ACDE2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CC04-0CA8-EAD8-F53D-C8F66482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B0E94-BB72-B23B-DBC0-1C9177CD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5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7C64-D4C0-236E-A5AF-70E11B57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32E64-DC3E-8FDC-03F3-E97FB2BF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7AF1-38A8-DDB8-E5D6-13A46953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445C6-A129-811A-37E9-F9050845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8C713-F875-3FF3-3249-0B6E1435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725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CCB2-A733-28C4-BC2A-070F601E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EF8A7-B9F7-0807-4001-BC8E9BA5E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57027-A619-B086-B82E-A02919FA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501A-3AA3-C629-3E50-4FE72D07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B32-1EAF-C803-4BB8-401A3AD5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013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2DC1-2914-CA24-B23C-ADB0207F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CC01-3EBF-5E30-EB45-E4AE8C7A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97574-7BB3-14C9-76DE-2DB43868D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CC2F3-963C-395D-623F-6E1B4609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053C7-DB04-48C7-4AEA-3877248A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F095E-9F47-1D9C-279A-1638A27B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103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16CF-4CBF-E893-8D9E-74D7F613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DDCB0-7738-7AAD-D6BE-A98C4E563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D67D2-9FD2-BCF1-491B-F07DD6B0D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A00F7-FDF4-82EB-D723-B1223A313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8482D-8D22-7989-01C9-195D275FE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00AF9-6275-F1D4-86C8-71139B19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E4BC3-D9F0-2EF4-A0AB-144EEFA5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D6907-3E6C-74D5-0584-8256F5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674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CA44-96D7-E930-894F-81F8DE64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CD0D7-A249-CFA8-94BF-A013DC55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1E07C-2F87-EB9A-12C5-90059804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9B93F-D565-C847-45B9-67BD86F4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34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F2399-DDF6-7809-D345-C918FA4A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34816-6045-6BD0-3A09-C99C884B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B7080-AF15-F3E3-296B-28DD3F8D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554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5F67-89C7-3982-48EF-CD81F230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2B0F9-930C-7676-C1D1-9CC2CB418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D7C18-DD0D-2BFE-4CE4-FC8F0EF2F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FD06F-B42B-C017-BDFD-0FA0C20E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8A4D7-A21D-CF55-2AB2-9E9A6C6F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2E4B0-D9B9-295F-50A5-FFCE2D23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98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DBDF-8B9B-E24E-DEEA-BEBAF134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574A0-BC29-0461-1F37-47962F0C0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42D17-F31E-3A29-237C-E9444FBFE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0539B-46F0-29FA-6553-292AE3AF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4979D-E172-38EE-EB0B-7AB01C9D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D689C-A32C-36CE-1D35-91003F3F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09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04CB8-F983-FEA7-7953-4EE88765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BE00-0F29-C9ED-4028-FC01B053D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E50DF-439F-7AC0-8A90-84BCA7905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7877C-37D6-4519-93F4-122A7DF2AC99}" type="datetimeFigureOut">
              <a:rPr lang="en-ID" smtClean="0"/>
              <a:t>05/03/2024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D314-CF36-C0BA-61BF-2DA60E6F0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197E0-B0F1-FB34-8AC4-3C606242A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1EB4AF-D73A-4C04-9272-189B8E3CB6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69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598213"/>
            <a:ext cx="5396070" cy="5259788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07380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blue and yellow sign with white text&#10;&#10;Description automatically generated">
            <a:extLst>
              <a:ext uri="{FF2B5EF4-FFF2-40B4-BE49-F238E27FC236}">
                <a16:creationId xmlns:a16="http://schemas.microsoft.com/office/drawing/2014/main" id="{F34E2C2A-C801-3B78-ECAD-259FC16A1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01" y="1518697"/>
            <a:ext cx="1667698" cy="600371"/>
          </a:xfrm>
          <a:prstGeom prst="rect">
            <a:avLst/>
          </a:prstGeom>
        </p:spPr>
      </p:pic>
      <p:pic>
        <p:nvPicPr>
          <p:cNvPr id="7" name="Picture 6" descr="A blue shield with a diamond and a star&#10;&#10;Description automatically generated">
            <a:extLst>
              <a:ext uri="{FF2B5EF4-FFF2-40B4-BE49-F238E27FC236}">
                <a16:creationId xmlns:a16="http://schemas.microsoft.com/office/drawing/2014/main" id="{06FD8020-97B2-4CF9-5BAE-18AC5F2D0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665" cy="1598213"/>
          </a:xfrm>
          <a:prstGeom prst="rect">
            <a:avLst/>
          </a:prstGeom>
        </p:spPr>
      </p:pic>
      <p:pic>
        <p:nvPicPr>
          <p:cNvPr id="11" name="Picture 10" descr="Two men in military uniforms&#10;&#10;Description automatically generated">
            <a:extLst>
              <a:ext uri="{FF2B5EF4-FFF2-40B4-BE49-F238E27FC236}">
                <a16:creationId xmlns:a16="http://schemas.microsoft.com/office/drawing/2014/main" id="{39F3AAEF-0E46-8829-5A45-59A80D9CB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534" y="-334669"/>
            <a:ext cx="1837465" cy="1837465"/>
          </a:xfrm>
          <a:prstGeom prst="rect">
            <a:avLst/>
          </a:prstGeom>
        </p:spPr>
      </p:pic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3C3FD4E0-72B9-ED17-5839-0BA5EFCFEDC4}"/>
              </a:ext>
            </a:extLst>
          </p:cNvPr>
          <p:cNvSpPr/>
          <p:nvPr/>
        </p:nvSpPr>
        <p:spPr>
          <a:xfrm>
            <a:off x="1210567" y="-15902"/>
            <a:ext cx="9143967" cy="1598213"/>
          </a:xfrm>
          <a:prstGeom prst="snip1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LAPORAN REALISASI ANGGARAN SKPD KABUPATEN BANJAR</a:t>
            </a:r>
          </a:p>
          <a:p>
            <a:pPr algn="ctr"/>
            <a:r>
              <a:rPr lang="en-US" b="1" dirty="0"/>
              <a:t> TAHUN ANGGARAN 2023</a:t>
            </a:r>
            <a:endParaRPr lang="en-ID" b="1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578023-60A8-D712-1671-67469B7DE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88720"/>
              </p:ext>
            </p:extLst>
          </p:nvPr>
        </p:nvGraphicFramePr>
        <p:xfrm>
          <a:off x="2281382" y="1773145"/>
          <a:ext cx="7601525" cy="4433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5">
                  <a:extLst>
                    <a:ext uri="{9D8B030D-6E8A-4147-A177-3AD203B41FA5}">
                      <a16:colId xmlns:a16="http://schemas.microsoft.com/office/drawing/2014/main" val="487008566"/>
                    </a:ext>
                  </a:extLst>
                </a:gridCol>
                <a:gridCol w="2267641">
                  <a:extLst>
                    <a:ext uri="{9D8B030D-6E8A-4147-A177-3AD203B41FA5}">
                      <a16:colId xmlns:a16="http://schemas.microsoft.com/office/drawing/2014/main" val="3315372503"/>
                    </a:ext>
                  </a:extLst>
                </a:gridCol>
                <a:gridCol w="1064805">
                  <a:extLst>
                    <a:ext uri="{9D8B030D-6E8A-4147-A177-3AD203B41FA5}">
                      <a16:colId xmlns:a16="http://schemas.microsoft.com/office/drawing/2014/main" val="2057115433"/>
                    </a:ext>
                  </a:extLst>
                </a:gridCol>
                <a:gridCol w="1064805">
                  <a:extLst>
                    <a:ext uri="{9D8B030D-6E8A-4147-A177-3AD203B41FA5}">
                      <a16:colId xmlns:a16="http://schemas.microsoft.com/office/drawing/2014/main" val="3868545985"/>
                    </a:ext>
                  </a:extLst>
                </a:gridCol>
                <a:gridCol w="495430">
                  <a:extLst>
                    <a:ext uri="{9D8B030D-6E8A-4147-A177-3AD203B41FA5}">
                      <a16:colId xmlns:a16="http://schemas.microsoft.com/office/drawing/2014/main" val="660917488"/>
                    </a:ext>
                  </a:extLst>
                </a:gridCol>
                <a:gridCol w="1064805">
                  <a:extLst>
                    <a:ext uri="{9D8B030D-6E8A-4147-A177-3AD203B41FA5}">
                      <a16:colId xmlns:a16="http://schemas.microsoft.com/office/drawing/2014/main" val="218151860"/>
                    </a:ext>
                  </a:extLst>
                </a:gridCol>
                <a:gridCol w="1064805">
                  <a:extLst>
                    <a:ext uri="{9D8B030D-6E8A-4147-A177-3AD203B41FA5}">
                      <a16:colId xmlns:a16="http://schemas.microsoft.com/office/drawing/2014/main" val="1139266239"/>
                    </a:ext>
                  </a:extLst>
                </a:gridCol>
                <a:gridCol w="362329">
                  <a:extLst>
                    <a:ext uri="{9D8B030D-6E8A-4147-A177-3AD203B41FA5}">
                      <a16:colId xmlns:a16="http://schemas.microsoft.com/office/drawing/2014/main" val="3753312454"/>
                    </a:ext>
                  </a:extLst>
                </a:gridCol>
              </a:tblGrid>
              <a:tr h="1633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No.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Perangkat Daerah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Pendapatan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Belanja dan Transfer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48361"/>
                  </a:ext>
                </a:extLst>
              </a:tr>
              <a:tr h="16336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Anggaran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Realisasi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%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Anggaran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Realisasi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%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3128126830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Dinas Pendidikan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710.302.468.789,00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543.855.725.255,00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76,57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2792935631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Dinas Kesehatan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23.320.135.276,00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20.581.551.405,48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88,26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315.506.323.331,00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283.404.635.380,67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89,83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284998952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Rumah Sakit Umum Daerah Ratu Zalecha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96.500.000.000,00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109.219.792.431,58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113,18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176.923.311.989,00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159.778.652.084,00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90,31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815226334"/>
                  </a:ext>
                </a:extLst>
              </a:tr>
              <a:tr h="28412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4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u="none" strike="noStrike">
                          <a:effectLst/>
                        </a:rPr>
                        <a:t>Dinas Pekerjaan Umum, Penataan Ruang dan Pertanahan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4.987.500.000,00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4.213.614.639,00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84,48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302.597.031.897,00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276.663.501.050,00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91,43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2188853039"/>
                  </a:ext>
                </a:extLst>
              </a:tr>
              <a:tr h="28412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5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Dinas Perumahan Rakyat, Kawasan Permukiman dan Lingkungan Hidup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12.657.375,00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20.254.375,00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160,02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78.296.408.979,00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75.046.600.509,00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95,85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909993297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6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Satuan Polisi Pamong Praja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12.823.696.358,00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12.256.603.308,00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95,58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4196286844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7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Badan Penanggulangan Bencana Daerah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9.283.287.081,00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8.334.201.536,00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89,78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1748954106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8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Dinas Pemadam Kebakaran Dan Penyelamatan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7.128.990.754,00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6.739.173.242,00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94,53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2696777576"/>
                  </a:ext>
                </a:extLst>
              </a:tr>
              <a:tr h="42618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9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Dinas Sosial, Pemberdayaan Perempuan, Perlindungan Anak, Pengendalian Penduduk dan Keluarga Berencana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30.480.713.460,00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27.433.331.708,00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451811744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10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Dinas Tenaga Kerja Dan Transmigrasi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36.285.600,00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678.681.192,00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1.870,39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7.498.164.976,00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6.927.557.218,00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92,39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2791990777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u="none" strike="noStrike">
                          <a:effectLst/>
                        </a:rPr>
                        <a:t>Dinas Ketahanan Pangan dan Perikanan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194.750.000,00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154.341.000,00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79,25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10.821.422.500,00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10.368.408.021,00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95,81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1891926044"/>
                  </a:ext>
                </a:extLst>
              </a:tr>
              <a:tr h="28412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u="none" strike="noStrike">
                          <a:effectLst/>
                        </a:rPr>
                        <a:t>UPTD Pengelolaan Sampah dan Air Limbah _ BLUD Intan Hijau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750.000.000,00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650.864.077,64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86,78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8.366.297.670,00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8.040.368.204,00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96,10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3306694100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Dinas Kependudukan Dan Pencatatan Sipil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40.000.000,00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38.050.000,00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95,13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8.844.374.992,00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8.197.108.102,00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92,68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1731351091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14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u="none" strike="noStrike">
                          <a:effectLst/>
                        </a:rPr>
                        <a:t>Dinas Pemberdayaan Masyarakat Dan Desa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                            -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166.581.144.408,00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164.723.711.041,00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98,88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3514748821"/>
                  </a:ext>
                </a:extLst>
              </a:tr>
              <a:tr h="25712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15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Dinas Perhubungan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860.000.000,00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      803.877.000,00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93,47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13.516.468.532,00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         12.687.561.766,00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93,87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/>
                </a:tc>
                <a:extLst>
                  <a:ext uri="{0D108BD9-81ED-4DB2-BD59-A6C34878D82A}">
                    <a16:rowId xmlns:a16="http://schemas.microsoft.com/office/drawing/2014/main" val="305090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4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F97C1F-D00B-8ED6-971B-6FC51660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14A334-3CE8-3A11-F850-178127F0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F7093F-6F3C-7EE9-31D3-9385F40B3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E608556-196C-C24D-F8E8-AD88E94D4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598213"/>
            <a:ext cx="5396070" cy="5259788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A941FA-41EA-7819-7E3F-E6EBFE728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07380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36AB45-AD82-0D0C-2D0A-DA55992E8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blue and yellow sign with white text&#10;&#10;Description automatically generated">
            <a:extLst>
              <a:ext uri="{FF2B5EF4-FFF2-40B4-BE49-F238E27FC236}">
                <a16:creationId xmlns:a16="http://schemas.microsoft.com/office/drawing/2014/main" id="{0CA360E0-4A2D-E0D6-0056-0D32F569C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01" y="1518697"/>
            <a:ext cx="1667698" cy="600371"/>
          </a:xfrm>
          <a:prstGeom prst="rect">
            <a:avLst/>
          </a:prstGeom>
        </p:spPr>
      </p:pic>
      <p:pic>
        <p:nvPicPr>
          <p:cNvPr id="7" name="Picture 6" descr="A blue shield with a diamond and a star&#10;&#10;Description automatically generated">
            <a:extLst>
              <a:ext uri="{FF2B5EF4-FFF2-40B4-BE49-F238E27FC236}">
                <a16:creationId xmlns:a16="http://schemas.microsoft.com/office/drawing/2014/main" id="{A8D814AB-3244-BA93-3274-D13CA95D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665" cy="1598213"/>
          </a:xfrm>
          <a:prstGeom prst="rect">
            <a:avLst/>
          </a:prstGeom>
        </p:spPr>
      </p:pic>
      <p:pic>
        <p:nvPicPr>
          <p:cNvPr id="11" name="Picture 10" descr="Two men in military uniforms&#10;&#10;Description automatically generated">
            <a:extLst>
              <a:ext uri="{FF2B5EF4-FFF2-40B4-BE49-F238E27FC236}">
                <a16:creationId xmlns:a16="http://schemas.microsoft.com/office/drawing/2014/main" id="{D805EA2A-0B0A-B8F7-703E-77583345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534" y="-334669"/>
            <a:ext cx="1837465" cy="1837465"/>
          </a:xfrm>
          <a:prstGeom prst="rect">
            <a:avLst/>
          </a:prstGeom>
        </p:spPr>
      </p:pic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E68C0EEB-30FA-DDD1-8855-3401BC19C0DA}"/>
              </a:ext>
            </a:extLst>
          </p:cNvPr>
          <p:cNvSpPr/>
          <p:nvPr/>
        </p:nvSpPr>
        <p:spPr>
          <a:xfrm>
            <a:off x="1210567" y="-15902"/>
            <a:ext cx="9143967" cy="1598213"/>
          </a:xfrm>
          <a:prstGeom prst="snip1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LAPORAN REALISASI ANGGARAN SKPD KABUPATEN BANJAR</a:t>
            </a:r>
          </a:p>
          <a:p>
            <a:pPr algn="ctr"/>
            <a:r>
              <a:rPr lang="en-US" b="1" dirty="0"/>
              <a:t> TAHUN ANGGARAN 2023</a:t>
            </a:r>
            <a:endParaRPr lang="en-ID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4D92AB-5E61-0D34-CF97-9333372DEC90}"/>
              </a:ext>
            </a:extLst>
          </p:cNvPr>
          <p:cNvGraphicFramePr>
            <a:graphicFrameLocks noGrp="1"/>
          </p:cNvGraphicFramePr>
          <p:nvPr/>
        </p:nvGraphicFramePr>
        <p:xfrm>
          <a:off x="2169408" y="1803960"/>
          <a:ext cx="7853184" cy="4394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013">
                  <a:extLst>
                    <a:ext uri="{9D8B030D-6E8A-4147-A177-3AD203B41FA5}">
                      <a16:colId xmlns:a16="http://schemas.microsoft.com/office/drawing/2014/main" val="3616505250"/>
                    </a:ext>
                  </a:extLst>
                </a:gridCol>
                <a:gridCol w="2341955">
                  <a:extLst>
                    <a:ext uri="{9D8B030D-6E8A-4147-A177-3AD203B41FA5}">
                      <a16:colId xmlns:a16="http://schemas.microsoft.com/office/drawing/2014/main" val="4226839066"/>
                    </a:ext>
                  </a:extLst>
                </a:gridCol>
                <a:gridCol w="1099700">
                  <a:extLst>
                    <a:ext uri="{9D8B030D-6E8A-4147-A177-3AD203B41FA5}">
                      <a16:colId xmlns:a16="http://schemas.microsoft.com/office/drawing/2014/main" val="2573223496"/>
                    </a:ext>
                  </a:extLst>
                </a:gridCol>
                <a:gridCol w="1099700">
                  <a:extLst>
                    <a:ext uri="{9D8B030D-6E8A-4147-A177-3AD203B41FA5}">
                      <a16:colId xmlns:a16="http://schemas.microsoft.com/office/drawing/2014/main" val="1100890156"/>
                    </a:ext>
                  </a:extLst>
                </a:gridCol>
                <a:gridCol w="511666">
                  <a:extLst>
                    <a:ext uri="{9D8B030D-6E8A-4147-A177-3AD203B41FA5}">
                      <a16:colId xmlns:a16="http://schemas.microsoft.com/office/drawing/2014/main" val="94019779"/>
                    </a:ext>
                  </a:extLst>
                </a:gridCol>
                <a:gridCol w="1099700">
                  <a:extLst>
                    <a:ext uri="{9D8B030D-6E8A-4147-A177-3AD203B41FA5}">
                      <a16:colId xmlns:a16="http://schemas.microsoft.com/office/drawing/2014/main" val="4222598839"/>
                    </a:ext>
                  </a:extLst>
                </a:gridCol>
                <a:gridCol w="1099700">
                  <a:extLst>
                    <a:ext uri="{9D8B030D-6E8A-4147-A177-3AD203B41FA5}">
                      <a16:colId xmlns:a16="http://schemas.microsoft.com/office/drawing/2014/main" val="2435374008"/>
                    </a:ext>
                  </a:extLst>
                </a:gridCol>
                <a:gridCol w="376750">
                  <a:extLst>
                    <a:ext uri="{9D8B030D-6E8A-4147-A177-3AD203B41FA5}">
                      <a16:colId xmlns:a16="http://schemas.microsoft.com/office/drawing/2014/main" val="2583120941"/>
                    </a:ext>
                  </a:extLst>
                </a:gridCol>
              </a:tblGrid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16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Dinas Komunikasi Dan Informatika, Statistik Dan Persandian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455.000.000,00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228.560.000,00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50,23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17.541.179.880,00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16.906.444.190,00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96,38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412732785"/>
                  </a:ext>
                </a:extLst>
              </a:tr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17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Dinas Koperasi, Usaha Mikro, Perindustrian dan Perdagangan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165.000.000,00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158.785.000,00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96,23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14.898.108.482,00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14.042.577.135,00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94,26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900924235"/>
                  </a:ext>
                </a:extLst>
              </a:tr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18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Dinas Penanaman Modal dan Pelayanan Terpadu Satu Pintu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13.753.961.372,00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13.124.369.215,00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95,42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1243055356"/>
                  </a:ext>
                </a:extLst>
              </a:tr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19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Dinas Kebudayaan, Kepemudaan, Olah Raga dan Pariwisata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13.320.000,00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10.980.000,00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82,43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25.347.716.389,00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24.135.708.175,14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95,22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1618098268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20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Dinas Perpustakaan Dan Kearsipan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5.340.406.170,00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5.057.827.304,00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94,71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1721406515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21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Dinas Pertanian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243.550.000,00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171.500.000,00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70,42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39.369.248.339,00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36.878.418.576,00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93,67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3634001563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Sekretariat Daerah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58.190.569.821,00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55.385.662.474,17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95,18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3859430781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23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Sekretariat DPRD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81.156.041.032,00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68.828.682.955,00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84,81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2884591659"/>
                  </a:ext>
                </a:extLst>
              </a:tr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24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Badan Perencanaan Pembangunan Daerah, Penelitian Dan Pengembangan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13.953.419.530,00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12.470.785.637,00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89,37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1751457428"/>
                  </a:ext>
                </a:extLst>
              </a:tr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25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u="none" strike="noStrike">
                          <a:effectLst/>
                        </a:rPr>
                        <a:t>Badan Pengelolaan Keuangan, Pendapatan dan Aset Daerah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2.104.437.291.587,00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2.224.096.739.694,34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105,69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285.527.442.669,00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275.653.568.642,00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96,54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325692665"/>
                  </a:ext>
                </a:extLst>
              </a:tr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26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Badan Kepegawaian dan Pengembangan Sumber Daya Manusia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250.000.000,00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132.600.000,00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53,04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16.746.322.863,00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14.196.962.616,00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84,78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3940458795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27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Inspektorat Daerah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13.302.825.008,00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12.032.908.443,00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90,45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2638640320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28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Kecamatan Sambung Makmur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2.178.298.443,00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2.002.974.409,00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91,95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1107983371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29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Kecamatan Pengaron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2.629.181.780,00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2.351.916.682,00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89,45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4253069815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30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Kecamatan Tatah Makmur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   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2.436.728.532,00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>
                          <a:effectLst/>
                        </a:rPr>
                        <a:t>            2.338.142.098,00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u="none" strike="noStrike" dirty="0">
                          <a:effectLst/>
                        </a:rPr>
                        <a:t>   95,95 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9" marR="7639" marT="7639" marB="0" anchor="ctr"/>
                </a:tc>
                <a:extLst>
                  <a:ext uri="{0D108BD9-81ED-4DB2-BD59-A6C34878D82A}">
                    <a16:rowId xmlns:a16="http://schemas.microsoft.com/office/drawing/2014/main" val="345724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91FBF-BC8C-DA3D-8D80-866FB7DA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AC9D68-F731-92B7-074D-A16597922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DE1134-89BC-C3ED-C76B-81DDEF8B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28830C-8498-B8D3-E880-618CBA36D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598213"/>
            <a:ext cx="5396070" cy="5259788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93F4AC6-5073-82B0-0C83-BCCC04F8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07380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7E504D-8E8C-0DAC-F9EE-3D5BA3CB0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blue and yellow sign with white text&#10;&#10;Description automatically generated">
            <a:extLst>
              <a:ext uri="{FF2B5EF4-FFF2-40B4-BE49-F238E27FC236}">
                <a16:creationId xmlns:a16="http://schemas.microsoft.com/office/drawing/2014/main" id="{3AD96826-B0E7-B5D1-3D54-A8527959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01" y="1518697"/>
            <a:ext cx="1667698" cy="600371"/>
          </a:xfrm>
          <a:prstGeom prst="rect">
            <a:avLst/>
          </a:prstGeom>
        </p:spPr>
      </p:pic>
      <p:pic>
        <p:nvPicPr>
          <p:cNvPr id="7" name="Picture 6" descr="A blue shield with a diamond and a star&#10;&#10;Description automatically generated">
            <a:extLst>
              <a:ext uri="{FF2B5EF4-FFF2-40B4-BE49-F238E27FC236}">
                <a16:creationId xmlns:a16="http://schemas.microsoft.com/office/drawing/2014/main" id="{C3795A46-4B4A-F4CA-8ECB-1245D2948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665" cy="1598213"/>
          </a:xfrm>
          <a:prstGeom prst="rect">
            <a:avLst/>
          </a:prstGeom>
        </p:spPr>
      </p:pic>
      <p:pic>
        <p:nvPicPr>
          <p:cNvPr id="11" name="Picture 10" descr="Two men in military uniforms&#10;&#10;Description automatically generated">
            <a:extLst>
              <a:ext uri="{FF2B5EF4-FFF2-40B4-BE49-F238E27FC236}">
                <a16:creationId xmlns:a16="http://schemas.microsoft.com/office/drawing/2014/main" id="{FAAA6DCE-0E8C-5F69-01A0-B316E9C19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534" y="-334669"/>
            <a:ext cx="1837465" cy="1837465"/>
          </a:xfrm>
          <a:prstGeom prst="rect">
            <a:avLst/>
          </a:prstGeom>
        </p:spPr>
      </p:pic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C28AB354-04AA-7002-7B5B-E91C9784EEAE}"/>
              </a:ext>
            </a:extLst>
          </p:cNvPr>
          <p:cNvSpPr/>
          <p:nvPr/>
        </p:nvSpPr>
        <p:spPr>
          <a:xfrm>
            <a:off x="1210567" y="-15902"/>
            <a:ext cx="9143967" cy="1598213"/>
          </a:xfrm>
          <a:prstGeom prst="snip1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LAPORAN REALISASI ANGGARAN SKPD KABUPATEN BANJAR </a:t>
            </a:r>
          </a:p>
          <a:p>
            <a:pPr algn="ctr"/>
            <a:r>
              <a:rPr lang="en-US" b="1"/>
              <a:t>TAHUN</a:t>
            </a:r>
            <a:r>
              <a:rPr lang="en-US" b="1" dirty="0"/>
              <a:t> </a:t>
            </a:r>
            <a:r>
              <a:rPr lang="en-US" b="1"/>
              <a:t>ANGGARAN </a:t>
            </a:r>
            <a:r>
              <a:rPr lang="en-US" b="1" dirty="0"/>
              <a:t>2023</a:t>
            </a:r>
            <a:endParaRPr lang="en-ID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A2A757-5C83-CCDA-D1C6-34D5F9674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43842"/>
              </p:ext>
            </p:extLst>
          </p:nvPr>
        </p:nvGraphicFramePr>
        <p:xfrm>
          <a:off x="2182483" y="1773144"/>
          <a:ext cx="7289321" cy="4549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929">
                  <a:extLst>
                    <a:ext uri="{9D8B030D-6E8A-4147-A177-3AD203B41FA5}">
                      <a16:colId xmlns:a16="http://schemas.microsoft.com/office/drawing/2014/main" val="3318104371"/>
                    </a:ext>
                  </a:extLst>
                </a:gridCol>
                <a:gridCol w="2173802">
                  <a:extLst>
                    <a:ext uri="{9D8B030D-6E8A-4147-A177-3AD203B41FA5}">
                      <a16:colId xmlns:a16="http://schemas.microsoft.com/office/drawing/2014/main" val="3722047981"/>
                    </a:ext>
                  </a:extLst>
                </a:gridCol>
                <a:gridCol w="1020741">
                  <a:extLst>
                    <a:ext uri="{9D8B030D-6E8A-4147-A177-3AD203B41FA5}">
                      <a16:colId xmlns:a16="http://schemas.microsoft.com/office/drawing/2014/main" val="4145181214"/>
                    </a:ext>
                  </a:extLst>
                </a:gridCol>
                <a:gridCol w="1020741">
                  <a:extLst>
                    <a:ext uri="{9D8B030D-6E8A-4147-A177-3AD203B41FA5}">
                      <a16:colId xmlns:a16="http://schemas.microsoft.com/office/drawing/2014/main" val="3285773962"/>
                    </a:ext>
                  </a:extLst>
                </a:gridCol>
                <a:gridCol w="474928">
                  <a:extLst>
                    <a:ext uri="{9D8B030D-6E8A-4147-A177-3AD203B41FA5}">
                      <a16:colId xmlns:a16="http://schemas.microsoft.com/office/drawing/2014/main" val="1358725747"/>
                    </a:ext>
                  </a:extLst>
                </a:gridCol>
                <a:gridCol w="1020741">
                  <a:extLst>
                    <a:ext uri="{9D8B030D-6E8A-4147-A177-3AD203B41FA5}">
                      <a16:colId xmlns:a16="http://schemas.microsoft.com/office/drawing/2014/main" val="3829569441"/>
                    </a:ext>
                  </a:extLst>
                </a:gridCol>
                <a:gridCol w="1020741">
                  <a:extLst>
                    <a:ext uri="{9D8B030D-6E8A-4147-A177-3AD203B41FA5}">
                      <a16:colId xmlns:a16="http://schemas.microsoft.com/office/drawing/2014/main" val="2749028632"/>
                    </a:ext>
                  </a:extLst>
                </a:gridCol>
                <a:gridCol w="349698">
                  <a:extLst>
                    <a:ext uri="{9D8B030D-6E8A-4147-A177-3AD203B41FA5}">
                      <a16:colId xmlns:a16="http://schemas.microsoft.com/office/drawing/2014/main" val="1033998222"/>
                    </a:ext>
                  </a:extLst>
                </a:gridCol>
              </a:tblGrid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31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Martapura Timur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3.044.092.937,00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2.667.258.153,00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87,62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1515151183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32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Paramasan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2.654.522.507,00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2.288.851.739,00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86,22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1876611097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33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Kertak Hanyar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6.327.735.921,00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5.748.752.617,00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90,85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2662106096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34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Aluh-Aluh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2.387.675.021,00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2.105.250.642,00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88,17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282266476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35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Martapura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13.112.454.212,00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12.734.531.077,00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97,12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109145462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36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Martapura Barat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2.511.824.579,00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2.369.772.519,00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94,34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2894897658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37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Simpang Empat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2.230.575.923,00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2.151.485.788,00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96,45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3401684399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38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Cinta Puri Darussalam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2.285.281.161,00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1.867.012.493,00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81,70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1842254572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39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Beruntung Baru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2.467.434.091,00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2.286.861.024,00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92,68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2698557491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40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Karang Intan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3.035.554.557,00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2.695.610.467,00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88,80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238017236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41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Aranio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2.576.560.063,00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2.353.401.300,00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91,34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3303159430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42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Mataraman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2.616.792.746,00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2.270.890.241,00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86,78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2538155985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43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Sungai Tabuk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4.131.911.836,00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3.512.158.649,00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85,00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1905214880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44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Sungai Pinang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2.227.724.650,00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1.986.704.264,00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89,18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1614542023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45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Gambut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6.878.307.434,00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6.407.828.686,00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93,16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1523727341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46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Telaga Bauntung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2.257.098.986,00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2.034.628.599,00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90,14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863573347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47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Kecamatan Astambul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2.614.419.841,00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2.346.651.309,00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89,76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1017289691"/>
                  </a:ext>
                </a:extLst>
              </a:tr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48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Badan Kesatuan Bangsa Dan Politik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                                  -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44.933.608.630,00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   44.191.737.014,00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98,35 </a:t>
                      </a:r>
                      <a:endParaRPr lang="en-ID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3294989932"/>
                  </a:ext>
                </a:extLst>
              </a:tr>
              <a:tr h="2394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700" u="none" strike="noStrike">
                          <a:effectLst/>
                        </a:rPr>
                        <a:t>TOTAL</a:t>
                      </a:r>
                      <a:endParaRPr lang="en-ID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2.232.265.489.838,00 </a:t>
                      </a:r>
                      <a:endParaRPr lang="en-ID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2.361.160.190.815,04 </a:t>
                      </a:r>
                      <a:endParaRPr lang="en-ID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   105,77 </a:t>
                      </a:r>
                      <a:endParaRPr lang="en-ID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2.559.635.131.121,00 </a:t>
                      </a:r>
                      <a:endParaRPr lang="en-ID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>
                          <a:effectLst/>
                        </a:rPr>
                        <a:t>   2.261.883.473.556,98 </a:t>
                      </a:r>
                      <a:endParaRPr lang="en-ID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700" u="none" strike="noStrike" dirty="0">
                          <a:effectLst/>
                        </a:rPr>
                        <a:t>   88,37 </a:t>
                      </a:r>
                      <a:endParaRPr lang="en-ID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6" marR="6326" marT="6326" marB="0" anchor="ctr"/>
                </a:tc>
                <a:extLst>
                  <a:ext uri="{0D108BD9-81ED-4DB2-BD59-A6C34878D82A}">
                    <a16:rowId xmlns:a16="http://schemas.microsoft.com/office/drawing/2014/main" val="79189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79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862</Words>
  <Application>Microsoft Office PowerPoint</Application>
  <PresentationFormat>Widescreen</PresentationFormat>
  <Paragraphs>407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Meiryo</vt:lpstr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ak.syahrial</dc:creator>
  <cp:lastModifiedBy>ak.syahrial</cp:lastModifiedBy>
  <cp:revision>2</cp:revision>
  <dcterms:created xsi:type="dcterms:W3CDTF">2024-03-04T06:05:34Z</dcterms:created>
  <dcterms:modified xsi:type="dcterms:W3CDTF">2024-03-05T00:26:24Z</dcterms:modified>
</cp:coreProperties>
</file>